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Catamaran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Livvic"/>
      <p:regular r:id="rId31"/>
      <p:bold r:id="rId32"/>
      <p:italic r:id="rId33"/>
      <p:boldItalic r:id="rId34"/>
    </p:embeddedFont>
    <p:embeddedFont>
      <p:font typeface="Catamaran Light"/>
      <p:regular r:id="rId35"/>
      <p:bold r:id="rId36"/>
    </p:embeddedFont>
    <p:embeddedFont>
      <p:font typeface="Catamaran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Livvic-italic.fntdata"/><Relationship Id="rId10" Type="http://schemas.openxmlformats.org/officeDocument/2006/relationships/slide" Target="slides/slide6.xml"/><Relationship Id="rId32" Type="http://schemas.openxmlformats.org/officeDocument/2006/relationships/font" Target="fonts/Livvic-bold.fntdata"/><Relationship Id="rId13" Type="http://schemas.openxmlformats.org/officeDocument/2006/relationships/slide" Target="slides/slide9.xml"/><Relationship Id="rId35" Type="http://schemas.openxmlformats.org/officeDocument/2006/relationships/font" Target="fonts/CatamaranLight-regular.fntdata"/><Relationship Id="rId12" Type="http://schemas.openxmlformats.org/officeDocument/2006/relationships/slide" Target="slides/slide8.xml"/><Relationship Id="rId34" Type="http://schemas.openxmlformats.org/officeDocument/2006/relationships/font" Target="fonts/Livvic-boldItalic.fntdata"/><Relationship Id="rId15" Type="http://schemas.openxmlformats.org/officeDocument/2006/relationships/slide" Target="slides/slide11.xml"/><Relationship Id="rId37" Type="http://schemas.openxmlformats.org/officeDocument/2006/relationships/font" Target="fonts/CatamaranMedium-regular.fntdata"/><Relationship Id="rId14" Type="http://schemas.openxmlformats.org/officeDocument/2006/relationships/slide" Target="slides/slide10.xml"/><Relationship Id="rId36" Type="http://schemas.openxmlformats.org/officeDocument/2006/relationships/font" Target="fonts/Catamaran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Catamaran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4ef42b60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4ef42b60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charts we can clearly see which publishers perform the best in terms of ROA.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</a:t>
            </a:r>
            <a:r>
              <a:rPr lang="en"/>
              <a:t>mentioned</a:t>
            </a:r>
            <a:r>
              <a:rPr lang="en"/>
              <a:t> before, Yahoo has the best performance since it is the one with the greatest booking rate and the highest conversion 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important thing to </a:t>
            </a:r>
            <a:r>
              <a:rPr lang="en"/>
              <a:t>highlight</a:t>
            </a:r>
            <a:r>
              <a:rPr lang="en"/>
              <a:t> here is how Overture is the least performing </a:t>
            </a:r>
            <a:r>
              <a:rPr lang="en"/>
              <a:t>publisher</a:t>
            </a:r>
            <a:r>
              <a:rPr lang="en"/>
              <a:t> in every KPI. This </a:t>
            </a:r>
            <a:r>
              <a:rPr lang="en"/>
              <a:t>means it is basically a waste of resources since it has almost zero ROA and very low Booking rate.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4ef42b60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4ef42b60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Success (ROA &gt;=1) Conditions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Tran.Conv. % &gt; 120% and Search Engine Bid &lt; $3.8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Trans. Conv. % is between 43% and 81% with Search Engine Bid &lt; $3.1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Failure (ROA &lt; 1) Conditions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Trans. Conv. % &lt; 43% and Search Engine Bid &gt;=  $3.1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Trans. Conv. % &gt; 120% and Search Engine Bid &gt;= $3.8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4ef42b60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4ef42b6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Keyword with the match type of "Advance", "Broad", and "Standard" have higher RoA.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Yahoo-US and Google can offer all these three keyword match types business.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4ef42b60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4ef42b60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Overture has a large number of impressions that are not being translated into bookings or ROA.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 the budget from this publisher should be relocated to the other Search engines that have a better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4f62a664f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4f62a664f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4f62a664f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4f62a664f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4ef42b60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4ef42b60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4ef42b60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4ef42b60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f62a66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f62a66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4f62a664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4f62a664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analysis the main objective is to determine which of all the search </a:t>
            </a:r>
            <a:r>
              <a:rPr lang="en"/>
              <a:t>engines are the ones that perform the best in terms of return on investment or ROA.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we will analyze which marketing strategy is the most efficient one and has the best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main aspects to consider from this analysis is which search engine marketing have better KPI’s (such as ROA, CTR, or Conversion Rate)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Also, we need to find in terms of keyword strategy, what’s the most efficient one. Either branded or unbranded.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</a:rPr>
              <a:t>3) following its integration with KLM. The government’s intention was to create a unified national air carrier with economies of scale and global scope to counter the potential threats arising from the liberalization of the European air transport market.</a:t>
            </a:r>
            <a:endParaRPr b="1" sz="1800">
              <a:solidFill>
                <a:srgbClr val="2021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f62a664f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f62a664f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our analysis we need to define what is SEM.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basically is a marketing strategy that helps a brand increase its presence in a search result and then this may be translated into clicks or potential bookings.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Lets now go ahead and take a deep look in our analysis.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terms of Click Trough Rate, we can see that Google and Yahoo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operating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US have the best performance. This means people click more in this websites than the others.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can also be reflected in the conversion rate and the return on advertising when the purchase is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completed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4f62a664f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4f62a664f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terms of cost, we can see that  Yahoo - US has the lowest cost and the highest conversion rate which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means it is the one with the highest ROA.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Also Google has a good performance in terms of ROA even though it is not that cost efficient.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f62a664f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f62a664f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= Unbranded keywords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= Branded keywords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With this charts, we can see that t</a:t>
            </a: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he use of branded keyword is relevant on the performance of every search engine 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since it increases the chance of a better position in the search result, greater ROA and higher booking rate.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06850" y="316750"/>
            <a:ext cx="6020400" cy="45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20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2581350"/>
            <a:ext cx="3217500" cy="208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D9EAD3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619500" y="2581350"/>
            <a:ext cx="5205000" cy="208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2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23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5"/>
          <p:cNvCxnSpPr/>
          <p:nvPr/>
        </p:nvCxnSpPr>
        <p:spPr>
          <a:xfrm>
            <a:off x="474475" y="336950"/>
            <a:ext cx="316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5"/>
          <p:cNvCxnSpPr/>
          <p:nvPr/>
        </p:nvCxnSpPr>
        <p:spPr>
          <a:xfrm>
            <a:off x="3828800" y="344225"/>
            <a:ext cx="486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25"/>
          <p:cNvSpPr txBox="1"/>
          <p:nvPr>
            <p:ph type="title"/>
          </p:nvPr>
        </p:nvSpPr>
        <p:spPr>
          <a:xfrm>
            <a:off x="474475" y="450125"/>
            <a:ext cx="3163200" cy="206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828775" y="2969475"/>
            <a:ext cx="4863000" cy="159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25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19.jp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671" y="0"/>
            <a:ext cx="51716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0" l="18832" r="18826" t="0"/>
          <a:stretch/>
        </p:blipFill>
        <p:spPr>
          <a:xfrm>
            <a:off x="3389000" y="0"/>
            <a:ext cx="5754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 rot="5400000">
            <a:off x="993775" y="1114925"/>
            <a:ext cx="3088500" cy="44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E9E9E"/>
              </a:highlight>
            </a:endParaRPr>
          </a:p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398200" y="385995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Fernando Patron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Mengting Lin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Alessandro Bruni Conter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Sneha Ramu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1" name="Google Shape;151;p27"/>
          <p:cNvSpPr txBox="1"/>
          <p:nvPr>
            <p:ph type="ctrTitle"/>
          </p:nvPr>
        </p:nvSpPr>
        <p:spPr>
          <a:xfrm>
            <a:off x="398200" y="19531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Air France Business Case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379425" cy="13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idx="5" type="subTitle"/>
          </p:nvPr>
        </p:nvSpPr>
        <p:spPr>
          <a:xfrm>
            <a:off x="152325" y="4540500"/>
            <a:ext cx="69282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-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Overall, 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Yahoo-US performs best in RoA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-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Overall, Overture-US performs worst in RoA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4" name="Google Shape;264;p36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tamaran"/>
                <a:ea typeface="Catamaran"/>
                <a:cs typeface="Catamaran"/>
                <a:sym typeface="Catamaran"/>
              </a:rPr>
              <a:t>RoA Analysis</a:t>
            </a:r>
            <a:endParaRPr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5" name="Google Shape;265;p36"/>
          <p:cNvSpPr txBox="1"/>
          <p:nvPr>
            <p:ph idx="7" type="ctrTitle"/>
          </p:nvPr>
        </p:nvSpPr>
        <p:spPr>
          <a:xfrm>
            <a:off x="152325" y="4250028"/>
            <a:ext cx="2586000" cy="4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Business </a:t>
            </a: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Insights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181" y="2153688"/>
            <a:ext cx="3836120" cy="223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5" y="80825"/>
            <a:ext cx="3495226" cy="1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951" y="80825"/>
            <a:ext cx="3413550" cy="198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25" y="2228850"/>
            <a:ext cx="3413550" cy="19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0713" y="2153700"/>
            <a:ext cx="3584025" cy="208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 txBox="1"/>
          <p:nvPr>
            <p:ph idx="6" type="ctrTitle"/>
          </p:nvPr>
        </p:nvSpPr>
        <p:spPr>
          <a:xfrm rot="5400000">
            <a:off x="6628575" y="1703125"/>
            <a:ext cx="3027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Analysis</a:t>
            </a:r>
            <a:endParaRPr/>
          </a:p>
        </p:txBody>
      </p:sp>
      <p:sp>
        <p:nvSpPr>
          <p:cNvPr id="280" name="Google Shape;280;p37"/>
          <p:cNvSpPr txBox="1"/>
          <p:nvPr>
            <p:ph idx="7" type="ctrTitle"/>
          </p:nvPr>
        </p:nvSpPr>
        <p:spPr>
          <a:xfrm>
            <a:off x="3930851" y="299038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Business Insights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1" name="Google Shape;281;p37"/>
          <p:cNvSpPr txBox="1"/>
          <p:nvPr>
            <p:ph idx="8" type="subTitle"/>
          </p:nvPr>
        </p:nvSpPr>
        <p:spPr>
          <a:xfrm>
            <a:off x="3930850" y="3572650"/>
            <a:ext cx="3837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Success (ROA &gt;=1) Conditions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Tran.Conv. % &gt; 120% and Search Engine Bid &lt; $3.8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Trans. Conv. % is between 43% and 81% with Search Engine Bid &lt; $3.1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Failure (ROA &lt; 1) Conditions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Trans. Conv. % &lt; 43% and Search Engine Bid &gt;=  $3.1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Trans. Conv. % &gt; 120% and Search Engine Bid &gt;= $3.8</a:t>
            </a:r>
            <a:endParaRPr sz="9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1650"/>
            <a:ext cx="3930851" cy="20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00" y="139700"/>
            <a:ext cx="1891850" cy="26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75" y="139700"/>
            <a:ext cx="4812175" cy="28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 txBox="1"/>
          <p:nvPr>
            <p:ph idx="6" type="ctrTitle"/>
          </p:nvPr>
        </p:nvSpPr>
        <p:spPr>
          <a:xfrm rot="5400000">
            <a:off x="6565875" y="1765825"/>
            <a:ext cx="3152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tamaran"/>
                <a:ea typeface="Catamaran"/>
                <a:cs typeface="Catamaran"/>
                <a:sym typeface="Catamaran"/>
              </a:rPr>
              <a:t>Recommendation</a:t>
            </a:r>
            <a:r>
              <a:rPr lang="en" sz="2600">
                <a:latin typeface="Catamaran"/>
                <a:ea typeface="Catamaran"/>
                <a:cs typeface="Catamaran"/>
                <a:sym typeface="Catamaran"/>
              </a:rPr>
              <a:t> 1</a:t>
            </a:r>
            <a:endParaRPr sz="2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1" name="Google Shape;291;p38"/>
          <p:cNvSpPr txBox="1"/>
          <p:nvPr>
            <p:ph idx="8" type="subTitle"/>
          </p:nvPr>
        </p:nvSpPr>
        <p:spPr>
          <a:xfrm>
            <a:off x="583475" y="3124875"/>
            <a:ext cx="41268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Increment the 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budget in keyword match types of “Advanced” and “Broad” which are provided by 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Yahoo-US and Google-US</a:t>
            </a:r>
            <a:endParaRPr sz="14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0" y="433375"/>
            <a:ext cx="3851324" cy="220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025" y="426450"/>
            <a:ext cx="3851324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4675" y="4131175"/>
            <a:ext cx="946200" cy="9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idx="6" type="ctrTitle"/>
          </p:nvPr>
        </p:nvSpPr>
        <p:spPr>
          <a:xfrm rot="5400000">
            <a:off x="6025875" y="2305825"/>
            <a:ext cx="4232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atamaran"/>
                <a:ea typeface="Catamaran"/>
                <a:cs typeface="Catamaran"/>
                <a:sym typeface="Catamaran"/>
              </a:rPr>
              <a:t>Recommendation 2 &amp; 3</a:t>
            </a:r>
            <a:endParaRPr sz="3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0" name="Google Shape;300;p39"/>
          <p:cNvSpPr txBox="1"/>
          <p:nvPr>
            <p:ph idx="8" type="subTitle"/>
          </p:nvPr>
        </p:nvSpPr>
        <p:spPr>
          <a:xfrm>
            <a:off x="582277" y="4070900"/>
            <a:ext cx="31116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Reduce budget in “Impressions” and relocate it from Overture to Yahoo-US and Google-US (the best performing).</a:t>
            </a:r>
            <a:endParaRPr sz="14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213" y="2574613"/>
            <a:ext cx="2846864" cy="20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675" y="193550"/>
            <a:ext cx="3198601" cy="22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25" y="201650"/>
            <a:ext cx="3043102" cy="18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75" y="2067375"/>
            <a:ext cx="3198599" cy="184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389000" y="0"/>
            <a:ext cx="575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0"/>
          <p:cNvSpPr txBox="1"/>
          <p:nvPr>
            <p:ph type="title"/>
          </p:nvPr>
        </p:nvSpPr>
        <p:spPr>
          <a:xfrm>
            <a:off x="321825" y="694100"/>
            <a:ext cx="27372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tamaran"/>
                <a:ea typeface="Catamaran"/>
                <a:cs typeface="Catamaran"/>
                <a:sym typeface="Catamaran"/>
              </a:rPr>
              <a:t>Recommendations &amp; Next Steps</a:t>
            </a:r>
            <a:endParaRPr sz="24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321825" y="1764800"/>
            <a:ext cx="27372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AutoNum type="arabicPeriod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Invest advertising budget to Yahoo-US and Google-US in match types of “Advanced” and “Broad” keywords.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AutoNum type="arabicPeriod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Reduce expenses in “Impressions”.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AutoNum type="arabicPeriod"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Relocate the budget from Overture to Yahoo-US and Google-US.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13" name="Google Shape;313;p40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 rotWithShape="1">
          <a:blip r:embed="rId3">
            <a:alphaModFix/>
          </a:blip>
          <a:srcRect b="13295" l="0" r="0" t="13288"/>
          <a:stretch/>
        </p:blipFill>
        <p:spPr>
          <a:xfrm>
            <a:off x="0" y="0"/>
            <a:ext cx="9144002" cy="36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/>
          <p:nvPr/>
        </p:nvSpPr>
        <p:spPr>
          <a:xfrm>
            <a:off x="0" y="2958997"/>
            <a:ext cx="9144000" cy="666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/>
          <p:nvPr/>
        </p:nvSpPr>
        <p:spPr>
          <a:xfrm>
            <a:off x="0" y="3615925"/>
            <a:ext cx="9144000" cy="15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>
            <p:ph type="ctrTitle"/>
          </p:nvPr>
        </p:nvSpPr>
        <p:spPr>
          <a:xfrm>
            <a:off x="320625" y="3615925"/>
            <a:ext cx="6938100" cy="11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You!</a:t>
            </a:r>
            <a:endParaRPr sz="5900"/>
          </a:p>
        </p:txBody>
      </p:sp>
      <p:sp>
        <p:nvSpPr>
          <p:cNvPr id="322" name="Google Shape;32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7" type="ctrTitle"/>
          </p:nvPr>
        </p:nvSpPr>
        <p:spPr>
          <a:xfrm>
            <a:off x="492126" y="615300"/>
            <a:ext cx="2219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tamaran"/>
                <a:ea typeface="Catamaran"/>
                <a:cs typeface="Catamaran"/>
                <a:sym typeface="Catamaran"/>
              </a:rPr>
              <a:t>APPENDIX</a:t>
            </a:r>
            <a:endParaRPr sz="30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8013"/>
            <a:ext cx="9144003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6" type="ctrTitle"/>
          </p:nvPr>
        </p:nvSpPr>
        <p:spPr>
          <a:xfrm rot="5400000">
            <a:off x="6348075" y="1983625"/>
            <a:ext cx="3588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tamaran"/>
                <a:ea typeface="Catamaran"/>
                <a:cs typeface="Catamaran"/>
                <a:sym typeface="Catamaran"/>
              </a:rPr>
              <a:t>Meet Our Team</a:t>
            </a:r>
            <a:endParaRPr sz="3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2" type="ctrTitle"/>
          </p:nvPr>
        </p:nvSpPr>
        <p:spPr>
          <a:xfrm>
            <a:off x="3607574" y="1804725"/>
            <a:ext cx="3607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Alessandro Bruni Conter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8"/>
          <p:cNvSpPr txBox="1"/>
          <p:nvPr>
            <p:ph idx="4" type="ctrTitle"/>
          </p:nvPr>
        </p:nvSpPr>
        <p:spPr>
          <a:xfrm>
            <a:off x="291345" y="4386352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Fernando Patron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8"/>
          <p:cNvSpPr txBox="1"/>
          <p:nvPr>
            <p:ph type="ctrTitle"/>
          </p:nvPr>
        </p:nvSpPr>
        <p:spPr>
          <a:xfrm>
            <a:off x="52825" y="1804725"/>
            <a:ext cx="3554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Mengting Lin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8"/>
          <p:cNvSpPr txBox="1"/>
          <p:nvPr>
            <p:ph idx="7" type="ctrTitle"/>
          </p:nvPr>
        </p:nvSpPr>
        <p:spPr>
          <a:xfrm>
            <a:off x="3607475" y="4386350"/>
            <a:ext cx="3607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Sneha Ramu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487" y="2780075"/>
            <a:ext cx="1359025" cy="182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799" y="234025"/>
            <a:ext cx="1359050" cy="18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751" y="234013"/>
            <a:ext cx="1699992" cy="16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500" y="2721400"/>
            <a:ext cx="1855250" cy="19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7388" l="0" r="0" t="17388"/>
          <a:stretch/>
        </p:blipFill>
        <p:spPr>
          <a:xfrm>
            <a:off x="306850" y="316750"/>
            <a:ext cx="6186976" cy="45153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6493825" y="211425"/>
            <a:ext cx="243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 Agenda</a:t>
            </a:r>
            <a:endParaRPr b="1" sz="40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6583650" y="1002550"/>
            <a:ext cx="24375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Executive Summary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Case Analysis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Search Engine Marketing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Analysis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tamaran Light"/>
              <a:buChar char="-"/>
            </a:pPr>
            <a:r>
              <a:rPr lang="en" sz="15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Marketing Campaign </a:t>
            </a:r>
            <a:endParaRPr sz="1500">
              <a:solidFill>
                <a:srgbClr val="434343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tamaran Light"/>
              <a:buChar char="-"/>
            </a:pPr>
            <a:r>
              <a:rPr lang="en" sz="1500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Publisher</a:t>
            </a:r>
            <a:endParaRPr sz="1500">
              <a:solidFill>
                <a:srgbClr val="434343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tamaran Light"/>
              <a:buChar char="-"/>
            </a:pPr>
            <a:r>
              <a:rPr lang="en" sz="1500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Keyword </a:t>
            </a:r>
            <a:endParaRPr sz="1500">
              <a:solidFill>
                <a:srgbClr val="434343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tamaran Light"/>
              <a:buChar char="-"/>
            </a:pPr>
            <a:r>
              <a:rPr lang="en" sz="1500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RoA</a:t>
            </a:r>
            <a:endParaRPr sz="1500">
              <a:solidFill>
                <a:srgbClr val="434343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tamaran Light"/>
              <a:buChar char="-"/>
            </a:pPr>
            <a:r>
              <a:rPr lang="en" sz="1500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Predictive analysis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Recommendations &amp; Next Steps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Appendix</a:t>
            </a:r>
            <a:endParaRPr sz="1700">
              <a:solidFill>
                <a:srgbClr val="43434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713" y="145400"/>
            <a:ext cx="4223525" cy="202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825" y="162800"/>
            <a:ext cx="2075549" cy="200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63" y="162813"/>
            <a:ext cx="2057680" cy="20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type="title"/>
          </p:nvPr>
        </p:nvSpPr>
        <p:spPr>
          <a:xfrm>
            <a:off x="296863" y="2291988"/>
            <a:ext cx="3217500" cy="20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Executive Summary</a:t>
            </a:r>
            <a:endParaRPr sz="35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2444813" y="2291988"/>
            <a:ext cx="6402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Challenge</a:t>
            </a:r>
            <a:endParaRPr>
              <a:solidFill>
                <a:srgbClr val="434343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Which of the search engines are the ones that give the most return on investment to Air France.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Which strategy is the most efficient and the one that gives the best performance.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Insights</a:t>
            </a:r>
            <a:endParaRPr b="1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 Light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Our priority is to determine which Search Engine Marketing  gives the best ROA, CTR and Conversion Rate.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tamaran Light"/>
              <a:buChar char="-"/>
            </a:pPr>
            <a:r>
              <a:rPr lang="en"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Which Keyword strategy has the best performance (branded or unbranded)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rPr>
              <a:t>Recommendations</a:t>
            </a:r>
            <a:endParaRPr b="1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-"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Invest advertising budget to Yahoo-US and Google-US in match types of “Advanced” and “Broad” keywords.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-"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Reduce expenses in “Impressions”.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-"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Relocate the budget from Overture to Yahoo-US and Google-US.</a:t>
            </a:r>
            <a:endParaRPr sz="1200">
              <a:solidFill>
                <a:srgbClr val="43434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25608" r="25613" t="0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 flipH="1">
            <a:off x="362100" y="796725"/>
            <a:ext cx="43548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Air France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Air France is the national airline of France, owned by the Air France-KLM group. 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Formed in 1933 by the merger of the five major French airlines of the time.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Formerly publicity owned, then it was partially converted to private in 1990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Air France’s business is d</a:t>
            </a: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ivided into three main segments: passenger transport, cargo, assistance and maintenance.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1321650" y="0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tamaran"/>
                <a:ea typeface="Catamaran"/>
                <a:cs typeface="Catamaran"/>
                <a:sym typeface="Catamaran"/>
              </a:rPr>
              <a:t>Case Analysis</a:t>
            </a:r>
            <a:endParaRPr sz="35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5899" y="1861100"/>
            <a:ext cx="1231550" cy="1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625" y="0"/>
            <a:ext cx="3762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362325" y="2921850"/>
            <a:ext cx="4457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Business Case</a:t>
            </a:r>
            <a:endParaRPr b="1"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tamaran"/>
              <a:buChar char="-"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Media Contacts is digital marketing agency, and it acts as an intermediary between Air France and digital media.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tamaran"/>
              <a:buChar char="-"/>
            </a:pP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It promotes Air France advertising on web sites and monitor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ing 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results</a:t>
            </a:r>
            <a:r>
              <a:rPr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it draws conclusions about the most effective strategy </a:t>
            </a:r>
            <a:endParaRPr sz="13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74475" y="450125"/>
            <a:ext cx="3163200" cy="20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tamaran"/>
                <a:ea typeface="Catamaran"/>
                <a:cs typeface="Catamaran"/>
                <a:sym typeface="Catamaran"/>
              </a:rPr>
              <a:t>Search Engine Marketing</a:t>
            </a:r>
            <a:endParaRPr sz="3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474475" y="1557275"/>
            <a:ext cx="31632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Catamaran"/>
                <a:ea typeface="Catamaran"/>
                <a:cs typeface="Catamaran"/>
                <a:sym typeface="Catamaran"/>
              </a:rPr>
              <a:t>SEM is a marketing strategy to increase the presence of a brand in a website or search engine results.</a:t>
            </a:r>
            <a:endParaRPr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962" y="3829450"/>
            <a:ext cx="2970988" cy="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34427" l="0" r="0" t="28366"/>
          <a:stretch/>
        </p:blipFill>
        <p:spPr>
          <a:xfrm>
            <a:off x="6599998" y="4052449"/>
            <a:ext cx="2190300" cy="7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254" y="2924725"/>
            <a:ext cx="2746672" cy="8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6">
            <a:alphaModFix/>
          </a:blip>
          <a:srcRect b="33046" l="11037" r="10574" t="32273"/>
          <a:stretch/>
        </p:blipFill>
        <p:spPr>
          <a:xfrm>
            <a:off x="474476" y="2924725"/>
            <a:ext cx="3046200" cy="8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3725" y="450125"/>
            <a:ext cx="4848982" cy="2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6" type="ctrTitle"/>
          </p:nvPr>
        </p:nvSpPr>
        <p:spPr>
          <a:xfrm rot="5400000">
            <a:off x="6261825" y="2069876"/>
            <a:ext cx="3760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atamaran"/>
                <a:ea typeface="Catamaran"/>
                <a:cs typeface="Catamaran"/>
                <a:sym typeface="Catamaran"/>
              </a:rPr>
              <a:t>Marketing Campaign Analysis</a:t>
            </a:r>
            <a:endParaRPr sz="3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3607498" y="3495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220" name="Google Shape;220;p33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3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3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BRIDGES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>
            <p:ph idx="7" type="ctrTitle"/>
          </p:nvPr>
        </p:nvSpPr>
        <p:spPr>
          <a:xfrm>
            <a:off x="3836314" y="645521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Business </a:t>
            </a: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Insights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4" name="Google Shape;224;p33"/>
          <p:cNvSpPr txBox="1"/>
          <p:nvPr>
            <p:ph idx="8" type="subTitle"/>
          </p:nvPr>
        </p:nvSpPr>
        <p:spPr>
          <a:xfrm>
            <a:off x="3723504" y="1202350"/>
            <a:ext cx="3453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tamaran"/>
              <a:buChar char="-"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Google-US and Yahoo-US have the higher average “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E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ngine 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C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lick 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T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hrough 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ate”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tamaran"/>
              <a:buChar char="-"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Yahoo-US, Google-US and MSN-Global performs better in “Trans.Conv.%”.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tamaran"/>
              <a:buChar char="-"/>
            </a:pPr>
            <a:r>
              <a:rPr lang="en" sz="1100">
                <a:latin typeface="Catamaran"/>
                <a:ea typeface="Catamaran"/>
                <a:cs typeface="Catamaran"/>
                <a:sym typeface="Catamaran"/>
              </a:rPr>
              <a:t>Yahoo-US and Google-US have the higher RoA.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75" y="2632200"/>
            <a:ext cx="3607499" cy="251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1850"/>
            <a:ext cx="3607499" cy="26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32200"/>
            <a:ext cx="3607500" cy="2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4675" y="4131175"/>
            <a:ext cx="946200" cy="9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450" y="46850"/>
            <a:ext cx="3643626" cy="2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6" type="ctrTitle"/>
          </p:nvPr>
        </p:nvSpPr>
        <p:spPr>
          <a:xfrm rot="5400000">
            <a:off x="6261825" y="2069876"/>
            <a:ext cx="3760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atamaran"/>
                <a:ea typeface="Catamaran"/>
                <a:cs typeface="Catamaran"/>
                <a:sym typeface="Catamaran"/>
              </a:rPr>
              <a:t>Publisher Analysis</a:t>
            </a:r>
            <a:endParaRPr sz="3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3286900" y="2632200"/>
            <a:ext cx="38457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238" name="Google Shape;238;p34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4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4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BRIDGES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4"/>
          <p:cNvSpPr txBox="1"/>
          <p:nvPr>
            <p:ph idx="7" type="ctrTitle"/>
          </p:nvPr>
        </p:nvSpPr>
        <p:spPr>
          <a:xfrm>
            <a:off x="3933134" y="3331934"/>
            <a:ext cx="2756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Business Insights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2" name="Google Shape;242;p34"/>
          <p:cNvSpPr txBox="1"/>
          <p:nvPr>
            <p:ph idx="8" type="subTitle"/>
          </p:nvPr>
        </p:nvSpPr>
        <p:spPr>
          <a:xfrm>
            <a:off x="3933149" y="3914200"/>
            <a:ext cx="3300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-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Yahoo - US has the highest cost performance. Followed by  Google-Global and Google US.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-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MSN-Global has the highest “Total Cost” and lower “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Trans.Conv. Rate”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-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Yahoo-US has the lowest “Total Cost” and highest “Trans.Conv. Rate”.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400"/>
            <a:ext cx="3607499" cy="24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0" y="2679050"/>
            <a:ext cx="3589400" cy="24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idx="6" type="ctrTitle"/>
          </p:nvPr>
        </p:nvSpPr>
        <p:spPr>
          <a:xfrm rot="5400000">
            <a:off x="6261825" y="2069876"/>
            <a:ext cx="3760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atamaran"/>
                <a:ea typeface="Catamaran"/>
                <a:cs typeface="Catamaran"/>
                <a:sym typeface="Catamaran"/>
              </a:rPr>
              <a:t>Keyword</a:t>
            </a:r>
            <a:r>
              <a:rPr lang="en" sz="3100">
                <a:latin typeface="Catamaran"/>
                <a:ea typeface="Catamaran"/>
                <a:cs typeface="Catamaran"/>
                <a:sym typeface="Catamaran"/>
              </a:rPr>
              <a:t> Analysis</a:t>
            </a:r>
            <a:endParaRPr sz="3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3607475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3607473" y="2381725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>
            <p:ph idx="1" type="subTitle"/>
          </p:nvPr>
        </p:nvSpPr>
        <p:spPr>
          <a:xfrm>
            <a:off x="4100909" y="1332003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253" name="Google Shape;253;p35"/>
          <p:cNvSpPr txBox="1"/>
          <p:nvPr>
            <p:ph type="ctrTitle"/>
          </p:nvPr>
        </p:nvSpPr>
        <p:spPr>
          <a:xfrm>
            <a:off x="4100900" y="763188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BRIDGES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5"/>
          <p:cNvSpPr txBox="1"/>
          <p:nvPr>
            <p:ph idx="7" type="ctrTitle"/>
          </p:nvPr>
        </p:nvSpPr>
        <p:spPr>
          <a:xfrm>
            <a:off x="4213664" y="3081459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Business </a:t>
            </a: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Insights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5" name="Google Shape;255;p35"/>
          <p:cNvSpPr txBox="1"/>
          <p:nvPr>
            <p:ph idx="8" type="subTitle"/>
          </p:nvPr>
        </p:nvSpPr>
        <p:spPr>
          <a:xfrm>
            <a:off x="4213672" y="3660325"/>
            <a:ext cx="30012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The use of b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randed keyword is relevant on the performance of every search 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engine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 since it 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increases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 the chance of a better 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position</a:t>
            </a:r>
            <a:r>
              <a:rPr lang="en" sz="1200">
                <a:latin typeface="Catamaran"/>
                <a:ea typeface="Catamaran"/>
                <a:cs typeface="Catamaran"/>
                <a:sym typeface="Catamaran"/>
              </a:rPr>
              <a:t> in the result, greater ROA and higher booking rate.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0" y="367937"/>
            <a:ext cx="3607501" cy="20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625" y="367938"/>
            <a:ext cx="3655925" cy="20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75" y="2805525"/>
            <a:ext cx="3541650" cy="19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